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Inter Bold" panose="020B0604020202020204" charset="0"/>
      <p:regular r:id="rId16"/>
    </p:embeddedFont>
    <p:embeddedFont>
      <p:font typeface="Montserrat Classic" panose="020B0604020202020204" charset="0"/>
      <p:regular r:id="rId17"/>
    </p:embeddedFont>
    <p:embeddedFont>
      <p:font typeface="Montserrat Classic Bold" panose="020B0604020202020204" charset="0"/>
      <p:regular r:id="rId18"/>
    </p:embeddedFont>
    <p:embeddedFont>
      <p:font typeface="Open Sans Bold Bold" panose="020B0604020202020204" charset="0"/>
      <p:regular r:id="rId19"/>
    </p:embeddedFont>
    <p:embeddedFont>
      <p:font typeface="Raleway" panose="020B0604020202020204" pitchFamily="2"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863" b="863"/>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050322" y="0"/>
            <a:ext cx="11201400" cy="11201400"/>
          </a:xfrm>
          <a:prstGeom prst="rect">
            <a:avLst/>
          </a:prstGeom>
        </p:spPr>
      </p:pic>
      <p:sp>
        <p:nvSpPr>
          <p:cNvPr id="4" name="AutoShape 4"/>
          <p:cNvSpPr/>
          <p:nvPr/>
        </p:nvSpPr>
        <p:spPr>
          <a:xfrm>
            <a:off x="4320540" y="3268980"/>
            <a:ext cx="9646920" cy="3749040"/>
          </a:xfrm>
          <a:prstGeom prst="rect">
            <a:avLst/>
          </a:prstGeom>
          <a:solidFill>
            <a:srgbClr val="0C0C0C"/>
          </a:solidFill>
        </p:spPr>
      </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093887" y="-2057400"/>
            <a:ext cx="4144945" cy="4114800"/>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894987" y="8686800"/>
            <a:ext cx="4144945" cy="4114800"/>
          </a:xfrm>
          <a:prstGeom prst="rect">
            <a:avLst/>
          </a:prstGeom>
        </p:spPr>
      </p:pic>
      <p:sp>
        <p:nvSpPr>
          <p:cNvPr id="7" name="TextBox 7"/>
          <p:cNvSpPr txBox="1"/>
          <p:nvPr/>
        </p:nvSpPr>
        <p:spPr>
          <a:xfrm>
            <a:off x="4446109" y="3511859"/>
            <a:ext cx="9395781" cy="1038225"/>
          </a:xfrm>
          <a:prstGeom prst="rect">
            <a:avLst/>
          </a:prstGeom>
        </p:spPr>
        <p:txBody>
          <a:bodyPr lIns="0" tIns="0" rIns="0" bIns="0" rtlCol="0" anchor="t">
            <a:spAutoFit/>
          </a:bodyPr>
          <a:lstStyle/>
          <a:p>
            <a:pPr algn="ctr">
              <a:lnSpc>
                <a:spcPts val="8400"/>
              </a:lnSpc>
              <a:spcBef>
                <a:spcPct val="0"/>
              </a:spcBef>
            </a:pPr>
            <a:r>
              <a:rPr lang="en-US" sz="6000">
                <a:solidFill>
                  <a:srgbClr val="F2F2F2"/>
                </a:solidFill>
                <a:latin typeface="Montserrat Classic"/>
              </a:rPr>
              <a:t>GRADUATION PROJECT </a:t>
            </a:r>
          </a:p>
        </p:txBody>
      </p:sp>
      <p:sp>
        <p:nvSpPr>
          <p:cNvPr id="8" name="TextBox 8"/>
          <p:cNvSpPr txBox="1"/>
          <p:nvPr/>
        </p:nvSpPr>
        <p:spPr>
          <a:xfrm>
            <a:off x="5737860" y="4746218"/>
            <a:ext cx="6812280" cy="1899283"/>
          </a:xfrm>
          <a:prstGeom prst="rect">
            <a:avLst/>
          </a:prstGeom>
        </p:spPr>
        <p:txBody>
          <a:bodyPr lIns="0" tIns="0" rIns="0" bIns="0" rtlCol="0" anchor="t">
            <a:spAutoFit/>
          </a:bodyPr>
          <a:lstStyle/>
          <a:p>
            <a:pPr algn="ctr">
              <a:lnSpc>
                <a:spcPts val="5040"/>
              </a:lnSpc>
              <a:spcBef>
                <a:spcPct val="0"/>
              </a:spcBef>
            </a:pPr>
            <a:r>
              <a:rPr lang="en-US" sz="3600" spc="1422">
                <a:solidFill>
                  <a:srgbClr val="A6A6A6"/>
                </a:solidFill>
                <a:latin typeface="Montserrat Classic"/>
              </a:rPr>
              <a:t>CONTROLLING CAR WITH HAND MOTION </a:t>
            </a:r>
          </a:p>
        </p:txBody>
      </p:sp>
      <p:sp>
        <p:nvSpPr>
          <p:cNvPr id="9" name="TextBox 9"/>
          <p:cNvSpPr txBox="1"/>
          <p:nvPr/>
        </p:nvSpPr>
        <p:spPr>
          <a:xfrm>
            <a:off x="14615438" y="226061"/>
            <a:ext cx="3291840" cy="1153795"/>
          </a:xfrm>
          <a:prstGeom prst="rect">
            <a:avLst/>
          </a:prstGeom>
        </p:spPr>
        <p:txBody>
          <a:bodyPr lIns="0" tIns="0" rIns="0" bIns="0" rtlCol="0" anchor="t">
            <a:spAutoFit/>
          </a:bodyPr>
          <a:lstStyle/>
          <a:p>
            <a:pPr algn="ctr">
              <a:lnSpc>
                <a:spcPts val="9379"/>
              </a:lnSpc>
              <a:spcBef>
                <a:spcPct val="0"/>
              </a:spcBef>
            </a:pPr>
            <a:r>
              <a:rPr lang="en-US" sz="6699">
                <a:solidFill>
                  <a:srgbClr val="A6A6A6"/>
                </a:solidFill>
                <a:latin typeface="Montserrat Classic Bold"/>
              </a:rPr>
              <a:t>AMIT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78483" y="3748937"/>
            <a:ext cx="13931034" cy="2493779"/>
          </a:xfrm>
          <a:prstGeom prst="rect">
            <a:avLst/>
          </a:prstGeom>
        </p:spPr>
        <p:txBody>
          <a:bodyPr lIns="0" tIns="0" rIns="0" bIns="0" rtlCol="0" anchor="t">
            <a:spAutoFit/>
          </a:bodyPr>
          <a:lstStyle/>
          <a:p>
            <a:pPr algn="ctr">
              <a:lnSpc>
                <a:spcPts val="20204"/>
              </a:lnSpc>
              <a:spcBef>
                <a:spcPct val="0"/>
              </a:spcBef>
            </a:pPr>
            <a:r>
              <a:rPr lang="en-US" sz="14431">
                <a:solidFill>
                  <a:srgbClr val="171616"/>
                </a:solidFill>
                <a:latin typeface="Raleway"/>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5806440" y="-379412"/>
            <a:ext cx="7772400" cy="11123612"/>
            <a:chOff x="0" y="0"/>
            <a:chExt cx="10363200" cy="14831483"/>
          </a:xfrm>
        </p:grpSpPr>
        <p:pic>
          <p:nvPicPr>
            <p:cNvPr id="3" name="Picture 3"/>
            <p:cNvPicPr>
              <a:picLocks noChangeAspect="1"/>
            </p:cNvPicPr>
            <p:nvPr/>
          </p:nvPicPr>
          <p:blipFill>
            <a:blip r:embed="rId2"/>
            <a:srcRect l="32588" t="33114" r="36332"/>
            <a:stretch>
              <a:fillRect/>
            </a:stretch>
          </p:blipFill>
          <p:spPr>
            <a:xfrm>
              <a:off x="0" y="0"/>
              <a:ext cx="10363200" cy="14831483"/>
            </a:xfrm>
            <a:prstGeom prst="rect">
              <a:avLst/>
            </a:prstGeom>
          </p:spPr>
        </p:pic>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894987" y="8686800"/>
            <a:ext cx="4144945" cy="4114800"/>
          </a:xfrm>
          <a:prstGeom prst="rect">
            <a:avLst/>
          </a:prstGeom>
        </p:spPr>
      </p:pic>
      <p:pic>
        <p:nvPicPr>
          <p:cNvPr id="5" name="Picture 5"/>
          <p:cNvPicPr>
            <a:picLocks noChangeAspect="1"/>
          </p:cNvPicPr>
          <p:nvPr/>
        </p:nvPicPr>
        <p:blipFill>
          <a:blip r:embed="rId5"/>
          <a:srcRect t="446" b="446"/>
          <a:stretch>
            <a:fillRect/>
          </a:stretch>
        </p:blipFill>
        <p:spPr>
          <a:xfrm>
            <a:off x="1965960" y="105917"/>
            <a:ext cx="6680170" cy="2206845"/>
          </a:xfrm>
          <a:prstGeom prst="rect">
            <a:avLst/>
          </a:prstGeom>
        </p:spPr>
      </p:pic>
      <p:pic>
        <p:nvPicPr>
          <p:cNvPr id="6" name="Picture 6"/>
          <p:cNvPicPr>
            <a:picLocks noChangeAspect="1"/>
          </p:cNvPicPr>
          <p:nvPr/>
        </p:nvPicPr>
        <p:blipFill>
          <a:blip r:embed="rId6"/>
          <a:srcRect t="26844"/>
          <a:stretch>
            <a:fillRect/>
          </a:stretch>
        </p:blipFill>
        <p:spPr>
          <a:xfrm>
            <a:off x="8878811" y="105917"/>
            <a:ext cx="3536361" cy="2100927"/>
          </a:xfrm>
          <a:prstGeom prst="rect">
            <a:avLst/>
          </a:prstGeom>
        </p:spPr>
      </p:pic>
      <p:pic>
        <p:nvPicPr>
          <p:cNvPr id="7" name="Picture 7"/>
          <p:cNvPicPr>
            <a:picLocks noChangeAspect="1"/>
          </p:cNvPicPr>
          <p:nvPr/>
        </p:nvPicPr>
        <p:blipFill>
          <a:blip r:embed="rId7"/>
          <a:srcRect t="38533" b="10837"/>
          <a:stretch>
            <a:fillRect/>
          </a:stretch>
        </p:blipFill>
        <p:spPr>
          <a:xfrm>
            <a:off x="12415172" y="-74722"/>
            <a:ext cx="4358897" cy="2206845"/>
          </a:xfrm>
          <a:prstGeom prst="rect">
            <a:avLst/>
          </a:prstGeom>
        </p:spPr>
      </p:pic>
      <p:sp>
        <p:nvSpPr>
          <p:cNvPr id="8" name="TextBox 8"/>
          <p:cNvSpPr txBox="1"/>
          <p:nvPr/>
        </p:nvSpPr>
        <p:spPr>
          <a:xfrm>
            <a:off x="2365483" y="5048250"/>
            <a:ext cx="15620951" cy="2570626"/>
          </a:xfrm>
          <a:prstGeom prst="rect">
            <a:avLst/>
          </a:prstGeom>
        </p:spPr>
        <p:txBody>
          <a:bodyPr lIns="0" tIns="0" rIns="0" bIns="0" rtlCol="0" anchor="t">
            <a:spAutoFit/>
          </a:bodyPr>
          <a:lstStyle/>
          <a:p>
            <a:pPr>
              <a:lnSpc>
                <a:spcPts val="6886"/>
              </a:lnSpc>
            </a:pPr>
            <a:r>
              <a:rPr lang="en-US" sz="4919">
                <a:solidFill>
                  <a:srgbClr val="494949"/>
                </a:solidFill>
                <a:latin typeface="Montserrat Classic"/>
              </a:rPr>
              <a:t>W I R E L E S S L Y  C O N T R O L L I N G  A  C A R ' S  S P E E D  A N D  D I R E C T I O N  W I T H </a:t>
            </a:r>
          </a:p>
          <a:p>
            <a:pPr>
              <a:lnSpc>
                <a:spcPts val="6886"/>
              </a:lnSpc>
              <a:spcBef>
                <a:spcPct val="0"/>
              </a:spcBef>
            </a:pPr>
            <a:r>
              <a:rPr lang="en-US" sz="4919">
                <a:solidFill>
                  <a:srgbClr val="494949"/>
                </a:solidFill>
                <a:latin typeface="Montserrat Classic"/>
              </a:rPr>
              <a:t>H A N D  M O T I O N</a:t>
            </a:r>
          </a:p>
        </p:txBody>
      </p:sp>
      <p:sp>
        <p:nvSpPr>
          <p:cNvPr id="9" name="TextBox 9"/>
          <p:cNvSpPr txBox="1"/>
          <p:nvPr/>
        </p:nvSpPr>
        <p:spPr>
          <a:xfrm>
            <a:off x="2365483" y="2872582"/>
            <a:ext cx="10923191" cy="1052195"/>
          </a:xfrm>
          <a:prstGeom prst="rect">
            <a:avLst/>
          </a:prstGeom>
        </p:spPr>
        <p:txBody>
          <a:bodyPr lIns="0" tIns="0" rIns="0" bIns="0" rtlCol="0" anchor="t">
            <a:spAutoFit/>
          </a:bodyPr>
          <a:lstStyle/>
          <a:p>
            <a:pPr>
              <a:lnSpc>
                <a:spcPts val="8680"/>
              </a:lnSpc>
              <a:spcBef>
                <a:spcPct val="0"/>
              </a:spcBef>
            </a:pPr>
            <a:r>
              <a:rPr lang="en-US" sz="6200">
                <a:solidFill>
                  <a:srgbClr val="0C0C0C"/>
                </a:solidFill>
                <a:latin typeface="Montserrat Classic Bold"/>
              </a:rPr>
              <a:t>The aim of the project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extBox 2"/>
          <p:cNvSpPr txBox="1"/>
          <p:nvPr/>
        </p:nvSpPr>
        <p:spPr>
          <a:xfrm>
            <a:off x="721388" y="233681"/>
            <a:ext cx="6462074" cy="795019"/>
          </a:xfrm>
          <a:prstGeom prst="rect">
            <a:avLst/>
          </a:prstGeom>
        </p:spPr>
        <p:txBody>
          <a:bodyPr lIns="0" tIns="0" rIns="0" bIns="0" rtlCol="0" anchor="t">
            <a:spAutoFit/>
          </a:bodyPr>
          <a:lstStyle/>
          <a:p>
            <a:pPr>
              <a:lnSpc>
                <a:spcPts val="6580"/>
              </a:lnSpc>
              <a:spcBef>
                <a:spcPct val="0"/>
              </a:spcBef>
            </a:pPr>
            <a:r>
              <a:rPr lang="en-US" sz="4700">
                <a:solidFill>
                  <a:srgbClr val="0C0C0C"/>
                </a:solidFill>
                <a:latin typeface="Montserrat Classic Bold"/>
              </a:rPr>
              <a:t>COMPONENTS</a:t>
            </a:r>
          </a:p>
        </p:txBody>
      </p:sp>
      <p:pic>
        <p:nvPicPr>
          <p:cNvPr id="3" name="Picture 3"/>
          <p:cNvPicPr>
            <a:picLocks noChangeAspect="1"/>
          </p:cNvPicPr>
          <p:nvPr/>
        </p:nvPicPr>
        <p:blipFill>
          <a:blip r:embed="rId2"/>
          <a:srcRect l="8954" r="3377"/>
          <a:stretch>
            <a:fillRect/>
          </a:stretch>
        </p:blipFill>
        <p:spPr>
          <a:xfrm>
            <a:off x="6286500" y="0"/>
            <a:ext cx="11718245" cy="10024956"/>
          </a:xfrm>
          <a:prstGeom prst="rect">
            <a:avLst/>
          </a:prstGeom>
        </p:spPr>
      </p:pic>
      <p:pic>
        <p:nvPicPr>
          <p:cNvPr id="4" name="Picture 4"/>
          <p:cNvPicPr>
            <a:picLocks noChangeAspect="1"/>
          </p:cNvPicPr>
          <p:nvPr/>
        </p:nvPicPr>
        <p:blipFill>
          <a:blip r:embed="rId3"/>
          <a:srcRect/>
          <a:stretch>
            <a:fillRect/>
          </a:stretch>
        </p:blipFill>
        <p:spPr>
          <a:xfrm>
            <a:off x="14544862" y="6921922"/>
            <a:ext cx="3177981" cy="2930053"/>
          </a:xfrm>
          <a:prstGeom prst="rect">
            <a:avLst/>
          </a:prstGeom>
        </p:spPr>
      </p:pic>
      <p:pic>
        <p:nvPicPr>
          <p:cNvPr id="5" name="Picture 5"/>
          <p:cNvPicPr>
            <a:picLocks noChangeAspect="1"/>
          </p:cNvPicPr>
          <p:nvPr/>
        </p:nvPicPr>
        <p:blipFill>
          <a:blip r:embed="rId4"/>
          <a:srcRect/>
          <a:stretch>
            <a:fillRect/>
          </a:stretch>
        </p:blipFill>
        <p:spPr>
          <a:xfrm>
            <a:off x="6176214" y="-16839"/>
            <a:ext cx="2700654" cy="2700654"/>
          </a:xfrm>
          <a:prstGeom prst="rect">
            <a:avLst/>
          </a:prstGeom>
        </p:spPr>
      </p:pic>
      <p:sp>
        <p:nvSpPr>
          <p:cNvPr id="6" name="TextBox 6"/>
          <p:cNvSpPr txBox="1"/>
          <p:nvPr/>
        </p:nvSpPr>
        <p:spPr>
          <a:xfrm>
            <a:off x="721388" y="942975"/>
            <a:ext cx="5454825" cy="9215343"/>
          </a:xfrm>
          <a:prstGeom prst="rect">
            <a:avLst/>
          </a:prstGeom>
        </p:spPr>
        <p:txBody>
          <a:bodyPr lIns="0" tIns="0" rIns="0" bIns="0" rtlCol="0" anchor="t">
            <a:spAutoFit/>
          </a:bodyPr>
          <a:lstStyle/>
          <a:p>
            <a:pPr>
              <a:lnSpc>
                <a:spcPts val="6568"/>
              </a:lnSpc>
            </a:pPr>
            <a:r>
              <a:rPr lang="en-US" sz="4691" dirty="0">
                <a:solidFill>
                  <a:srgbClr val="0C0C0C"/>
                </a:solidFill>
                <a:latin typeface="Montserrat Classic"/>
              </a:rPr>
              <a:t>1. 2x ATMEGA32A </a:t>
            </a:r>
          </a:p>
          <a:p>
            <a:pPr>
              <a:lnSpc>
                <a:spcPts val="6568"/>
              </a:lnSpc>
            </a:pPr>
            <a:r>
              <a:rPr lang="en-US" sz="4691" dirty="0">
                <a:solidFill>
                  <a:srgbClr val="0C0C0C"/>
                </a:solidFill>
                <a:latin typeface="Montserrat Classic"/>
              </a:rPr>
              <a:t>2. 5</a:t>
            </a:r>
            <a:r>
              <a:rPr lang="en-US" sz="4691">
                <a:solidFill>
                  <a:srgbClr val="0C0C0C"/>
                </a:solidFill>
                <a:latin typeface="Montserrat Classic"/>
              </a:rPr>
              <a:t>x flexible sensors</a:t>
            </a:r>
            <a:endParaRPr lang="en-US" sz="4691" dirty="0">
              <a:solidFill>
                <a:srgbClr val="0C0C0C"/>
              </a:solidFill>
              <a:latin typeface="Montserrat Classic"/>
            </a:endParaRPr>
          </a:p>
          <a:p>
            <a:pPr>
              <a:lnSpc>
                <a:spcPts val="6568"/>
              </a:lnSpc>
            </a:pPr>
            <a:r>
              <a:rPr lang="en-US" sz="4691" dirty="0">
                <a:solidFill>
                  <a:srgbClr val="0C0C0C"/>
                </a:solidFill>
                <a:latin typeface="Montserrat Classic"/>
              </a:rPr>
              <a:t>3. Gloves &amp;&amp; Wires. </a:t>
            </a:r>
          </a:p>
          <a:p>
            <a:pPr>
              <a:lnSpc>
                <a:spcPts val="6568"/>
              </a:lnSpc>
            </a:pPr>
            <a:r>
              <a:rPr lang="en-US" sz="4691" dirty="0">
                <a:solidFill>
                  <a:srgbClr val="0C0C0C"/>
                </a:solidFill>
                <a:latin typeface="Montserrat Classic"/>
              </a:rPr>
              <a:t>4.2xBattery3.7V. </a:t>
            </a:r>
          </a:p>
          <a:p>
            <a:pPr>
              <a:lnSpc>
                <a:spcPts val="6568"/>
              </a:lnSpc>
            </a:pPr>
            <a:r>
              <a:rPr lang="en-US" sz="4691" dirty="0">
                <a:solidFill>
                  <a:srgbClr val="0C0C0C"/>
                </a:solidFill>
                <a:latin typeface="Montserrat Classic"/>
              </a:rPr>
              <a:t>5.LM7805</a:t>
            </a:r>
          </a:p>
          <a:p>
            <a:pPr>
              <a:lnSpc>
                <a:spcPts val="6568"/>
              </a:lnSpc>
            </a:pPr>
            <a:r>
              <a:rPr lang="en-US" sz="4691" dirty="0">
                <a:solidFill>
                  <a:srgbClr val="0C0C0C"/>
                </a:solidFill>
                <a:latin typeface="Montserrat Classic"/>
              </a:rPr>
              <a:t>6. 2x HC-05.</a:t>
            </a:r>
          </a:p>
          <a:p>
            <a:pPr>
              <a:lnSpc>
                <a:spcPts val="6568"/>
              </a:lnSpc>
            </a:pPr>
            <a:r>
              <a:rPr lang="en-US" sz="4691" dirty="0">
                <a:solidFill>
                  <a:srgbClr val="0C0C0C"/>
                </a:solidFill>
                <a:latin typeface="Montserrat Classic"/>
              </a:rPr>
              <a:t>7. L293D. </a:t>
            </a:r>
          </a:p>
          <a:p>
            <a:pPr>
              <a:lnSpc>
                <a:spcPts val="6568"/>
              </a:lnSpc>
            </a:pPr>
            <a:r>
              <a:rPr lang="en-US" sz="4691" dirty="0">
                <a:solidFill>
                  <a:srgbClr val="0C0C0C"/>
                </a:solidFill>
                <a:latin typeface="Montserrat Classic"/>
              </a:rPr>
              <a:t>8. Motors. </a:t>
            </a:r>
          </a:p>
          <a:p>
            <a:pPr>
              <a:lnSpc>
                <a:spcPts val="6568"/>
              </a:lnSpc>
            </a:pPr>
            <a:r>
              <a:rPr lang="en-US" sz="4691" dirty="0">
                <a:solidFill>
                  <a:srgbClr val="0C0C0C"/>
                </a:solidFill>
                <a:latin typeface="Montserrat Classic"/>
              </a:rPr>
              <a:t>9. Caster wheel.</a:t>
            </a:r>
          </a:p>
          <a:p>
            <a:pPr>
              <a:lnSpc>
                <a:spcPts val="6568"/>
              </a:lnSpc>
              <a:spcBef>
                <a:spcPct val="0"/>
              </a:spcBef>
            </a:pPr>
            <a:r>
              <a:rPr lang="en-US" sz="4691" dirty="0">
                <a:solidFill>
                  <a:srgbClr val="0C0C0C"/>
                </a:solidFill>
                <a:latin typeface="Montserrat Classic"/>
              </a:rPr>
              <a:t>10. Chassis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452" r="10064" b="4542"/>
          <a:stretch>
            <a:fillRect/>
          </a:stretch>
        </p:blipFill>
        <p:spPr>
          <a:xfrm>
            <a:off x="432344" y="0"/>
            <a:ext cx="6126904" cy="9932824"/>
          </a:xfrm>
          <a:prstGeom prst="rect">
            <a:avLst/>
          </a:prstGeom>
        </p:spPr>
      </p:pic>
      <p:sp>
        <p:nvSpPr>
          <p:cNvPr id="3" name="TextBox 3"/>
          <p:cNvSpPr txBox="1"/>
          <p:nvPr/>
        </p:nvSpPr>
        <p:spPr>
          <a:xfrm>
            <a:off x="7750206" y="933450"/>
            <a:ext cx="7360948" cy="2381249"/>
          </a:xfrm>
          <a:prstGeom prst="rect">
            <a:avLst/>
          </a:prstGeom>
        </p:spPr>
        <p:txBody>
          <a:bodyPr lIns="0" tIns="0" rIns="0" bIns="0" rtlCol="0" anchor="t">
            <a:spAutoFit/>
          </a:bodyPr>
          <a:lstStyle/>
          <a:p>
            <a:pPr>
              <a:lnSpc>
                <a:spcPts val="6300"/>
              </a:lnSpc>
              <a:spcBef>
                <a:spcPct val="0"/>
              </a:spcBef>
            </a:pPr>
            <a:r>
              <a:rPr lang="en-US" sz="4500">
                <a:solidFill>
                  <a:srgbClr val="0C0C0C"/>
                </a:solidFill>
                <a:latin typeface="Montserrat Classic Bold"/>
              </a:rPr>
              <a:t>The idea of integration of hand module and car module</a:t>
            </a:r>
          </a:p>
        </p:txBody>
      </p:sp>
      <p:sp>
        <p:nvSpPr>
          <p:cNvPr id="4" name="TextBox 4"/>
          <p:cNvSpPr txBox="1"/>
          <p:nvPr/>
        </p:nvSpPr>
        <p:spPr>
          <a:xfrm>
            <a:off x="7750206" y="3967918"/>
            <a:ext cx="10756205" cy="5672231"/>
          </a:xfrm>
          <a:prstGeom prst="rect">
            <a:avLst/>
          </a:prstGeom>
        </p:spPr>
        <p:txBody>
          <a:bodyPr lIns="0" tIns="0" rIns="0" bIns="0" rtlCol="0" anchor="t">
            <a:spAutoFit/>
          </a:bodyPr>
          <a:lstStyle/>
          <a:p>
            <a:pPr>
              <a:lnSpc>
                <a:spcPts val="5662"/>
              </a:lnSpc>
              <a:spcBef>
                <a:spcPct val="0"/>
              </a:spcBef>
            </a:pPr>
            <a:r>
              <a:rPr lang="en-US" sz="4044">
                <a:solidFill>
                  <a:srgbClr val="494949"/>
                </a:solidFill>
                <a:latin typeface="Montserrat Classic"/>
              </a:rPr>
              <a:t>AS we previously explained that we use flexible sensor to translate finger motion to a corresponding resistance value that will be insertedin an electrical circuit and by using voltage divider we get certain output voltage to every corresponding resistance of the flexible sensor as we bent or unbent the finger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475" t="14687" b="11228"/>
          <a:stretch>
            <a:fillRect/>
          </a:stretch>
        </p:blipFill>
        <p:spPr>
          <a:xfrm>
            <a:off x="0" y="179128"/>
            <a:ext cx="8696685" cy="4964372"/>
          </a:xfrm>
          <a:prstGeom prst="rect">
            <a:avLst/>
          </a:prstGeom>
        </p:spPr>
      </p:pic>
      <p:pic>
        <p:nvPicPr>
          <p:cNvPr id="3" name="Picture 3"/>
          <p:cNvPicPr>
            <a:picLocks noChangeAspect="1"/>
          </p:cNvPicPr>
          <p:nvPr/>
        </p:nvPicPr>
        <p:blipFill>
          <a:blip r:embed="rId3"/>
          <a:srcRect t="2457" b="2457"/>
          <a:stretch>
            <a:fillRect/>
          </a:stretch>
        </p:blipFill>
        <p:spPr>
          <a:xfrm>
            <a:off x="0" y="5143500"/>
            <a:ext cx="8696685" cy="5143500"/>
          </a:xfrm>
          <a:prstGeom prst="rect">
            <a:avLst/>
          </a:prstGeom>
        </p:spPr>
      </p:pic>
      <p:sp>
        <p:nvSpPr>
          <p:cNvPr id="4" name="TextBox 4"/>
          <p:cNvSpPr txBox="1"/>
          <p:nvPr/>
        </p:nvSpPr>
        <p:spPr>
          <a:xfrm>
            <a:off x="8436673" y="102928"/>
            <a:ext cx="10056045" cy="9557383"/>
          </a:xfrm>
          <a:prstGeom prst="rect">
            <a:avLst/>
          </a:prstGeom>
        </p:spPr>
        <p:txBody>
          <a:bodyPr lIns="0" tIns="0" rIns="0" bIns="0" rtlCol="0" anchor="t">
            <a:spAutoFit/>
          </a:bodyPr>
          <a:lstStyle/>
          <a:p>
            <a:pPr marL="777256" lvl="1" indent="-388628">
              <a:lnSpc>
                <a:spcPts val="5040"/>
              </a:lnSpc>
              <a:buFont typeface="Arial"/>
              <a:buChar char="•"/>
            </a:pPr>
            <a:r>
              <a:rPr lang="en-US" sz="3600">
                <a:solidFill>
                  <a:srgbClr val="000000"/>
                </a:solidFill>
                <a:latin typeface="Montserrat Classic Bold"/>
              </a:rPr>
              <a:t>The output voltage of the electrical circuit will be the input of the ADC in our kit in hand glove module so that it converts the analog signal to a digital signal that we will be able to process our system based on this input.</a:t>
            </a:r>
          </a:p>
          <a:p>
            <a:pPr>
              <a:lnSpc>
                <a:spcPts val="5040"/>
              </a:lnSpc>
            </a:pPr>
            <a:endParaRPr lang="en-US" sz="3600">
              <a:solidFill>
                <a:srgbClr val="000000"/>
              </a:solidFill>
              <a:latin typeface="Montserrat Classic Bold"/>
            </a:endParaRPr>
          </a:p>
          <a:p>
            <a:pPr marL="777256" lvl="1" indent="-388628">
              <a:lnSpc>
                <a:spcPts val="5040"/>
              </a:lnSpc>
              <a:buFont typeface="Arial"/>
              <a:buChar char="•"/>
            </a:pPr>
            <a:r>
              <a:rPr lang="en-US" sz="3600">
                <a:solidFill>
                  <a:srgbClr val="000000"/>
                </a:solidFill>
                <a:latin typeface="Montserrat Classic Bold"/>
              </a:rPr>
              <a:t>We will define certain range of values that will correspond to a certain character that will be sent to the motor in the car module to perform certain movement (RIGHT – LEFT – FORWARD – BACKWARD ) And will provide characters sent to the car module to control speed of the motors.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7423" b="16326"/>
          <a:stretch>
            <a:fillRect/>
          </a:stretch>
        </p:blipFill>
        <p:spPr>
          <a:xfrm>
            <a:off x="0" y="0"/>
            <a:ext cx="18288000" cy="10287000"/>
          </a:xfrm>
          <a:prstGeom prst="rect">
            <a:avLst/>
          </a:prstGeom>
        </p:spPr>
      </p:pic>
      <p:sp>
        <p:nvSpPr>
          <p:cNvPr id="3" name="TextBox 3"/>
          <p:cNvSpPr txBox="1"/>
          <p:nvPr/>
        </p:nvSpPr>
        <p:spPr>
          <a:xfrm>
            <a:off x="9144000" y="8032421"/>
            <a:ext cx="9144000" cy="2254579"/>
          </a:xfrm>
          <a:prstGeom prst="rect">
            <a:avLst/>
          </a:prstGeom>
        </p:spPr>
        <p:txBody>
          <a:bodyPr lIns="0" tIns="0" rIns="0" bIns="0" rtlCol="0" anchor="t">
            <a:spAutoFit/>
          </a:bodyPr>
          <a:lstStyle/>
          <a:p>
            <a:pPr>
              <a:lnSpc>
                <a:spcPts val="4527"/>
              </a:lnSpc>
              <a:spcBef>
                <a:spcPct val="0"/>
              </a:spcBef>
            </a:pPr>
            <a:r>
              <a:rPr lang="en-US" sz="3234">
                <a:solidFill>
                  <a:srgbClr val="000000"/>
                </a:solidFill>
                <a:latin typeface="Montserrat Classic"/>
              </a:rPr>
              <a:t>THE BLUTOOTH MODULE WILL SEND DATA FROM HAND GLOVE MODULE (MASTER) TO CAR MODULE (SLAVE) USING UART SERIAL COMMUNIACTION PROTOCOL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1580" r="2214" b="4257"/>
          <a:stretch>
            <a:fillRect/>
          </a:stretch>
        </p:blipFill>
        <p:spPr>
          <a:xfrm>
            <a:off x="-281487" y="0"/>
            <a:ext cx="7499000" cy="6454215"/>
          </a:xfrm>
          <a:prstGeom prst="rect">
            <a:avLst/>
          </a:prstGeom>
        </p:spPr>
      </p:pic>
      <p:pic>
        <p:nvPicPr>
          <p:cNvPr id="3" name="Picture 3"/>
          <p:cNvPicPr>
            <a:picLocks noChangeAspect="1"/>
          </p:cNvPicPr>
          <p:nvPr/>
        </p:nvPicPr>
        <p:blipFill>
          <a:blip r:embed="rId3"/>
          <a:srcRect l="10320" r="10800"/>
          <a:stretch>
            <a:fillRect/>
          </a:stretch>
        </p:blipFill>
        <p:spPr>
          <a:xfrm rot="5400000">
            <a:off x="1724808" y="4794294"/>
            <a:ext cx="3803982" cy="7181429"/>
          </a:xfrm>
          <a:prstGeom prst="rect">
            <a:avLst/>
          </a:prstGeom>
        </p:spPr>
      </p:pic>
      <p:sp>
        <p:nvSpPr>
          <p:cNvPr id="4" name="TextBox 4"/>
          <p:cNvSpPr txBox="1"/>
          <p:nvPr/>
        </p:nvSpPr>
        <p:spPr>
          <a:xfrm>
            <a:off x="9203007" y="118993"/>
            <a:ext cx="9525" cy="795019"/>
          </a:xfrm>
          <a:prstGeom prst="rect">
            <a:avLst/>
          </a:prstGeom>
        </p:spPr>
        <p:txBody>
          <a:bodyPr lIns="0" tIns="0" rIns="0" bIns="0" rtlCol="0" anchor="t">
            <a:spAutoFit/>
          </a:bodyPr>
          <a:lstStyle/>
          <a:p>
            <a:pPr algn="ctr">
              <a:lnSpc>
                <a:spcPts val="6580"/>
              </a:lnSpc>
              <a:spcBef>
                <a:spcPct val="0"/>
              </a:spcBef>
            </a:pPr>
            <a:endParaRPr/>
          </a:p>
        </p:txBody>
      </p:sp>
      <p:sp>
        <p:nvSpPr>
          <p:cNvPr id="5" name="TextBox 5"/>
          <p:cNvSpPr txBox="1"/>
          <p:nvPr/>
        </p:nvSpPr>
        <p:spPr>
          <a:xfrm>
            <a:off x="6936027" y="-76200"/>
            <a:ext cx="11351973" cy="8697996"/>
          </a:xfrm>
          <a:prstGeom prst="rect">
            <a:avLst/>
          </a:prstGeom>
        </p:spPr>
        <p:txBody>
          <a:bodyPr lIns="0" tIns="0" rIns="0" bIns="0" rtlCol="0" anchor="t">
            <a:spAutoFit/>
          </a:bodyPr>
          <a:lstStyle/>
          <a:p>
            <a:pPr marL="790124" lvl="1" indent="-395062">
              <a:lnSpc>
                <a:spcPts val="5123"/>
              </a:lnSpc>
              <a:buFont typeface="Arial"/>
              <a:buChar char="•"/>
            </a:pPr>
            <a:r>
              <a:rPr lang="en-US" sz="3659">
                <a:solidFill>
                  <a:srgbClr val="000000"/>
                </a:solidFill>
                <a:latin typeface="Montserrat Classic Bold"/>
              </a:rPr>
              <a:t>IN THE CAR MODULE THE MOVEMENTS THAT WILL BE PERFORMED DEPENDS ON THE DATA RECEIVED FROM THE HAND GLOVE MODULE.</a:t>
            </a:r>
          </a:p>
          <a:p>
            <a:pPr>
              <a:lnSpc>
                <a:spcPts val="2771"/>
              </a:lnSpc>
            </a:pPr>
            <a:endParaRPr lang="en-US" sz="3659">
              <a:solidFill>
                <a:srgbClr val="000000"/>
              </a:solidFill>
              <a:latin typeface="Montserrat Classic Bold"/>
            </a:endParaRPr>
          </a:p>
          <a:p>
            <a:pPr marL="790124" lvl="1" indent="-395062">
              <a:lnSpc>
                <a:spcPts val="5123"/>
              </a:lnSpc>
              <a:buFont typeface="Arial"/>
              <a:buChar char="•"/>
            </a:pPr>
            <a:r>
              <a:rPr lang="en-US" sz="3659">
                <a:solidFill>
                  <a:srgbClr val="000000"/>
                </a:solidFill>
                <a:latin typeface="Montserrat Classic Bold"/>
              </a:rPr>
              <a:t>MOVEMENT OF THE TWO MOTORS IS CONTROLLED BY THE MOTOR DRIVER</a:t>
            </a:r>
          </a:p>
          <a:p>
            <a:pPr>
              <a:lnSpc>
                <a:spcPts val="5123"/>
              </a:lnSpc>
            </a:pPr>
            <a:endParaRPr lang="en-US" sz="3659">
              <a:solidFill>
                <a:srgbClr val="000000"/>
              </a:solidFill>
              <a:latin typeface="Montserrat Classic Bold"/>
            </a:endParaRPr>
          </a:p>
          <a:p>
            <a:pPr marL="790124" lvl="1" indent="-395062">
              <a:lnSpc>
                <a:spcPts val="5123"/>
              </a:lnSpc>
              <a:buFont typeface="Arial"/>
              <a:buChar char="•"/>
            </a:pPr>
            <a:r>
              <a:rPr lang="en-US" sz="3659">
                <a:solidFill>
                  <a:srgbClr val="000000"/>
                </a:solidFill>
                <a:latin typeface="Montserrat Classic Bold"/>
              </a:rPr>
              <a:t>SPEED CONTROL IS DONE USING PWM (PULSE – WIDTH – MODULATION) BY CHANGING ITS DUTY CYCLE TO CONTROL SPEED AND OTHER 2 PINS FOR THE DIRECTION.</a:t>
            </a:r>
          </a:p>
          <a:p>
            <a:pPr>
              <a:lnSpc>
                <a:spcPts val="5123"/>
              </a:lnSpc>
              <a:spcBef>
                <a:spcPct val="0"/>
              </a:spcBef>
            </a:pPr>
            <a:endParaRPr lang="en-US" sz="3659">
              <a:solidFill>
                <a:srgbClr val="000000"/>
              </a:solidFill>
              <a:latin typeface="Montserrat Classic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315770" y="972835"/>
            <a:ext cx="5560887" cy="8341331"/>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119856" r="-5143"/>
              </a:stretch>
            </a:blipFill>
          </p:spPr>
        </p:sp>
      </p:grpSp>
      <p:pic>
        <p:nvPicPr>
          <p:cNvPr id="4" name="Picture 4"/>
          <p:cNvPicPr>
            <a:picLocks noChangeAspect="1"/>
          </p:cNvPicPr>
          <p:nvPr/>
        </p:nvPicPr>
        <p:blipFill>
          <a:blip r:embed="rId3"/>
          <a:srcRect l="2897" r="9592"/>
          <a:stretch>
            <a:fillRect/>
          </a:stretch>
        </p:blipFill>
        <p:spPr>
          <a:xfrm>
            <a:off x="203949" y="2219350"/>
            <a:ext cx="11907104" cy="6667170"/>
          </a:xfrm>
          <a:prstGeom prst="rect">
            <a:avLst/>
          </a:prstGeom>
        </p:spPr>
      </p:pic>
      <p:sp>
        <p:nvSpPr>
          <p:cNvPr id="5" name="TextBox 5"/>
          <p:cNvSpPr txBox="1"/>
          <p:nvPr/>
        </p:nvSpPr>
        <p:spPr>
          <a:xfrm>
            <a:off x="9203007" y="118993"/>
            <a:ext cx="9525" cy="795019"/>
          </a:xfrm>
          <a:prstGeom prst="rect">
            <a:avLst/>
          </a:prstGeom>
        </p:spPr>
        <p:txBody>
          <a:bodyPr lIns="0" tIns="0" rIns="0" bIns="0" rtlCol="0" anchor="t">
            <a:spAutoFit/>
          </a:bodyPr>
          <a:lstStyle/>
          <a:p>
            <a:pPr algn="ctr">
              <a:lnSpc>
                <a:spcPts val="6580"/>
              </a:lnSpc>
              <a:spcBef>
                <a:spcPct val="0"/>
              </a:spcBef>
            </a:pPr>
            <a:endParaRPr/>
          </a:p>
        </p:txBody>
      </p:sp>
      <p:sp>
        <p:nvSpPr>
          <p:cNvPr id="6" name="TextBox 6"/>
          <p:cNvSpPr txBox="1"/>
          <p:nvPr/>
        </p:nvSpPr>
        <p:spPr>
          <a:xfrm>
            <a:off x="1514904" y="336931"/>
            <a:ext cx="8311953" cy="1668780"/>
          </a:xfrm>
          <a:prstGeom prst="rect">
            <a:avLst/>
          </a:prstGeom>
        </p:spPr>
        <p:txBody>
          <a:bodyPr lIns="0" tIns="0" rIns="0" bIns="0" rtlCol="0" anchor="t">
            <a:spAutoFit/>
          </a:bodyPr>
          <a:lstStyle/>
          <a:p>
            <a:pPr algn="ctr">
              <a:lnSpc>
                <a:spcPts val="6719"/>
              </a:lnSpc>
            </a:pPr>
            <a:r>
              <a:rPr lang="en-US" sz="4800">
                <a:solidFill>
                  <a:srgbClr val="9976FF"/>
                </a:solidFill>
                <a:latin typeface="Inter Bold"/>
              </a:rPr>
              <a:t>SIMULATION OF THE CIRCUIT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431" r="11875"/>
          <a:stretch>
            <a:fillRect/>
          </a:stretch>
        </p:blipFill>
        <p:spPr>
          <a:xfrm>
            <a:off x="445166" y="2778089"/>
            <a:ext cx="7653995" cy="6480211"/>
          </a:xfrm>
          <a:prstGeom prst="rect">
            <a:avLst/>
          </a:prstGeom>
        </p:spPr>
      </p:pic>
      <p:pic>
        <p:nvPicPr>
          <p:cNvPr id="3" name="Picture 3"/>
          <p:cNvPicPr>
            <a:picLocks noChangeAspect="1"/>
          </p:cNvPicPr>
          <p:nvPr/>
        </p:nvPicPr>
        <p:blipFill>
          <a:blip r:embed="rId3"/>
          <a:srcRect t="8818" b="5748"/>
          <a:stretch>
            <a:fillRect/>
          </a:stretch>
        </p:blipFill>
        <p:spPr>
          <a:xfrm rot="-5400000">
            <a:off x="8949060" y="-425015"/>
            <a:ext cx="9053582" cy="10313047"/>
          </a:xfrm>
          <a:prstGeom prst="rect">
            <a:avLst/>
          </a:prstGeom>
        </p:spPr>
      </p:pic>
      <p:sp>
        <p:nvSpPr>
          <p:cNvPr id="4" name="TextBox 4"/>
          <p:cNvSpPr txBox="1"/>
          <p:nvPr/>
        </p:nvSpPr>
        <p:spPr>
          <a:xfrm>
            <a:off x="9203007" y="118993"/>
            <a:ext cx="9525" cy="795019"/>
          </a:xfrm>
          <a:prstGeom prst="rect">
            <a:avLst/>
          </a:prstGeom>
        </p:spPr>
        <p:txBody>
          <a:bodyPr lIns="0" tIns="0" rIns="0" bIns="0" rtlCol="0" anchor="t">
            <a:spAutoFit/>
          </a:bodyPr>
          <a:lstStyle/>
          <a:p>
            <a:pPr algn="ctr">
              <a:lnSpc>
                <a:spcPts val="6580"/>
              </a:lnSpc>
              <a:spcBef>
                <a:spcPct val="0"/>
              </a:spcBef>
            </a:pPr>
            <a:endParaRPr/>
          </a:p>
        </p:txBody>
      </p:sp>
      <p:sp>
        <p:nvSpPr>
          <p:cNvPr id="5" name="TextBox 5"/>
          <p:cNvSpPr txBox="1"/>
          <p:nvPr/>
        </p:nvSpPr>
        <p:spPr>
          <a:xfrm>
            <a:off x="1489315" y="255803"/>
            <a:ext cx="6609846" cy="1963547"/>
          </a:xfrm>
          <a:prstGeom prst="rect">
            <a:avLst/>
          </a:prstGeom>
        </p:spPr>
        <p:txBody>
          <a:bodyPr lIns="0" tIns="0" rIns="0" bIns="0" rtlCol="0" anchor="t">
            <a:spAutoFit/>
          </a:bodyPr>
          <a:lstStyle/>
          <a:p>
            <a:pPr>
              <a:lnSpc>
                <a:spcPts val="7743"/>
              </a:lnSpc>
            </a:pPr>
            <a:r>
              <a:rPr lang="en-US" sz="6399">
                <a:solidFill>
                  <a:srgbClr val="000000"/>
                </a:solidFill>
                <a:latin typeface="Open Sans Bold Bold"/>
              </a:rPr>
              <a:t>LIVE PICTURE OF THE PROJECT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370</Words>
  <Application>Microsoft Office PowerPoint</Application>
  <PresentationFormat>Custom</PresentationFormat>
  <Paragraphs>31</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Inter Bold</vt:lpstr>
      <vt:lpstr>Raleway</vt:lpstr>
      <vt:lpstr>Montserrat Classic</vt:lpstr>
      <vt:lpstr>Arial</vt:lpstr>
      <vt:lpstr>Calibri</vt:lpstr>
      <vt:lpstr>Montserrat Classic Bold</vt:lpstr>
      <vt:lpstr>Open Sans Bold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White Minimalist Business Proposal Presentation</dc:title>
  <cp:lastModifiedBy>KAREEM WAEL</cp:lastModifiedBy>
  <cp:revision>2</cp:revision>
  <dcterms:created xsi:type="dcterms:W3CDTF">2006-08-16T00:00:00Z</dcterms:created>
  <dcterms:modified xsi:type="dcterms:W3CDTF">2023-05-16T09:18:24Z</dcterms:modified>
  <dc:identifier>DAFdOYGk5rc</dc:identifier>
</cp:coreProperties>
</file>